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9CE9-18A3-4A0A-81A2-74F37770741B}" type="datetimeFigureOut">
              <a:rPr lang="es-ES" smtClean="0"/>
              <a:pPr/>
              <a:t>17/10/2017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935C-994C-425A-ADC2-2A234FEFFCAA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88814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188E1-B7DC-44F3-AD35-EE5D6AD6420F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5E99-C675-47A3-92DC-C8C08DCBEDB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0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E5E99-C675-47A3-92DC-C8C08DCBED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1"/>
            <a:ext cx="9143997" cy="6857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98050"/>
            <a:ext cx="5286375" cy="395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914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rial Narrow" pitchFamily="34" charset="0"/>
              </a:rPr>
              <a:t>Disciplina y figuras de autoridad en diferentes espacios de convivencia</a:t>
            </a:r>
            <a:endParaRPr lang="es-MX" sz="40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6508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latin typeface="Arial Narrow" pitchFamily="34" charset="0"/>
              </a:rPr>
              <a:t>1. Escribe que entiendes por disciplina y qui</a:t>
            </a:r>
            <a:r>
              <a:rPr lang="es-MX" sz="2400" dirty="0" smtClean="0">
                <a:latin typeface="Arial Narrow" pitchFamily="34" charset="0"/>
                <a:cs typeface="Times New Roman"/>
              </a:rPr>
              <a:t>é</a:t>
            </a:r>
            <a:r>
              <a:rPr lang="es-MX" sz="2400" dirty="0" smtClean="0">
                <a:latin typeface="Arial Narrow" pitchFamily="34" charset="0"/>
              </a:rPr>
              <a:t>n la ejerce.</a:t>
            </a:r>
            <a:endParaRPr lang="es-MX" sz="2400" dirty="0">
              <a:latin typeface="Arial Narrow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981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2362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743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0" y="4114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4495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8768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5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6508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latin typeface="Arial Narrow" pitchFamily="34" charset="0"/>
              </a:rPr>
              <a:t>1. Escribe que entiendes por disciplina y qui</a:t>
            </a:r>
            <a:r>
              <a:rPr lang="es-MX" sz="2400" dirty="0" smtClean="0">
                <a:latin typeface="Arial Narrow" pitchFamily="34" charset="0"/>
                <a:cs typeface="Times New Roman"/>
              </a:rPr>
              <a:t>é</a:t>
            </a:r>
            <a:r>
              <a:rPr lang="es-MX" sz="2400" dirty="0" smtClean="0">
                <a:latin typeface="Arial Narrow" pitchFamily="34" charset="0"/>
              </a:rPr>
              <a:t>n la ejerce.</a:t>
            </a:r>
            <a:endParaRPr lang="es-MX" sz="2400" dirty="0"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>
                <a:solidFill>
                  <a:srgbClr val="002060"/>
                </a:solidFill>
                <a:latin typeface="Arial Narrow" pitchFamily="34" charset="0"/>
              </a:rPr>
              <a:t>Es la obligación y constancia en la acción de seguir y respetar las normas  establecidas y la ejercen las personas en los diferentes espacios de convivencias.</a:t>
            </a:r>
            <a:endParaRPr lang="es-MX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29051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70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 Narrow" pitchFamily="34" charset="0"/>
              </a:rPr>
              <a:t>2</a:t>
            </a:r>
            <a:r>
              <a:rPr lang="es-MX" sz="2400" dirty="0" smtClean="0">
                <a:latin typeface="Arial Narrow" pitchFamily="34" charset="0"/>
              </a:rPr>
              <a:t>. Completa el cuadro con un ejemplo de una figura de autoridad y su función.</a:t>
            </a:r>
            <a:endParaRPr lang="es-MX" sz="2400" dirty="0">
              <a:latin typeface="Arial Narrow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52757"/>
              </p:ext>
            </p:extLst>
          </p:nvPr>
        </p:nvGraphicFramePr>
        <p:xfrm>
          <a:off x="1371600" y="1676400"/>
          <a:ext cx="7176653" cy="30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722"/>
                <a:gridCol w="2811473"/>
                <a:gridCol w="28854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LUGAR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AUTORIDAD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 Narrow" pitchFamily="34" charset="0"/>
                        </a:rPr>
                        <a:t>FUNCIÓN</a:t>
                      </a:r>
                      <a:endParaRPr lang="es-MX" sz="3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es-MX" b="1" i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b="1" i="0" dirty="0" smtClean="0">
                          <a:latin typeface="Arial Narrow" pitchFamily="34" charset="0"/>
                        </a:rPr>
                        <a:t>CASA</a:t>
                      </a:r>
                      <a:endParaRPr lang="es-MX" b="1" i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s-MX" b="1" i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b="1" i="0" dirty="0" smtClean="0">
                          <a:latin typeface="Arial Narrow" pitchFamily="34" charset="0"/>
                        </a:rPr>
                        <a:t>ESCUELA</a:t>
                      </a:r>
                      <a:endParaRPr lang="es-MX" b="1" i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endParaRPr lang="es-MX" b="1" i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b="1" i="0" dirty="0" smtClean="0">
                          <a:latin typeface="Arial Narrow" pitchFamily="34" charset="0"/>
                        </a:rPr>
                        <a:t>CALLE</a:t>
                      </a:r>
                      <a:endParaRPr lang="es-MX" b="1" i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652" y="4800600"/>
            <a:ext cx="28860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6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 Narrow" pitchFamily="34" charset="0"/>
              </a:rPr>
              <a:t>3. Contesta.</a:t>
            </a:r>
            <a:endParaRPr lang="es-MX" sz="24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0122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 Narrow" pitchFamily="34" charset="0"/>
              </a:rPr>
              <a:t>a</a:t>
            </a:r>
            <a:r>
              <a:rPr lang="es-MX" sz="2400" dirty="0">
                <a:latin typeface="Arial Narrow" pitchFamily="34" charset="0"/>
              </a:rPr>
              <a:t>) </a:t>
            </a:r>
            <a:r>
              <a:rPr lang="es-MX" sz="2400" dirty="0" smtClean="0">
                <a:latin typeface="Arial Narrow" pitchFamily="34" charset="0"/>
              </a:rPr>
              <a:t>¿Qué características consideras que debe tener una figura de autoridad?</a:t>
            </a:r>
            <a:endParaRPr lang="es-MX" sz="24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145" y="388843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 Narrow" pitchFamily="34" charset="0"/>
              </a:rPr>
              <a:t>b) ¿Por qué es importante la existencia de figuras de autoridad?</a:t>
            </a:r>
            <a:endParaRPr lang="es-MX" sz="2400" dirty="0">
              <a:latin typeface="Arial Narrow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895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3276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0100" y="3657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4800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5181600"/>
            <a:ext cx="575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5562600"/>
            <a:ext cx="575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8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513820"/>
            <a:ext cx="5382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latin typeface="Arial Narrow" pitchFamily="34" charset="0"/>
              </a:rPr>
              <a:t>Vamos a las páginas </a:t>
            </a:r>
            <a:r>
              <a:rPr lang="es-MX" sz="2800" dirty="0" smtClean="0">
                <a:latin typeface="Arial Narrow" pitchFamily="34" charset="0"/>
              </a:rPr>
              <a:t>42 y 43 de </a:t>
            </a:r>
            <a:r>
              <a:rPr lang="es-MX" sz="2800" dirty="0" smtClean="0">
                <a:latin typeface="Arial Narrow" pitchFamily="34" charset="0"/>
              </a:rPr>
              <a:t>su libro</a:t>
            </a:r>
            <a:endParaRPr lang="es-MX" sz="2800" dirty="0">
              <a:latin typeface="Arial Narrow" pitchFamily="34" charset="0"/>
            </a:endParaRPr>
          </a:p>
        </p:txBody>
      </p:sp>
      <p:pic>
        <p:nvPicPr>
          <p:cNvPr id="4100" name="Picture 4" descr="C:\Users\Yesenia\AppData\Local\Microsoft\Windows\Temporary Internet Files\Content.IE5\511M67CX\MM9002836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9800"/>
            <a:ext cx="3233737" cy="334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5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571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CDFA70C-E414-4F8A-A887-055CC0155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TS010357129</Template>
  <TotalTime>0</TotalTime>
  <Words>127</Words>
  <Application>Microsoft Office PowerPoint</Application>
  <PresentationFormat>Presentación en pantalla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TS010357129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2012-10-29T04:48:35Z</dcterms:created>
  <dcterms:modified xsi:type="dcterms:W3CDTF">2017-10-17T14:23:51Z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TC103571299990</vt:lpwstr>
  </property>
</Properties>
</file>